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PT Sans Narrow"/>
      <p:regular r:id="rId25"/>
      <p:bold r:id="rId26"/>
    </p:embeddedFon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621908C4-83E5-48FC-950C-CC868FC7812B}">
  <a:tblStyle styleId="{621908C4-83E5-48FC-950C-CC868FC7812B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TSansNarrow-bold.fntdata"/><Relationship Id="rId25" Type="http://schemas.openxmlformats.org/officeDocument/2006/relationships/font" Target="fonts/PTSansNarrow-regular.fntdata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3.png"/><Relationship Id="rId4" Type="http://schemas.openxmlformats.org/officeDocument/2006/relationships/image" Target="../media/image0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Relationship Id="rId4" Type="http://schemas.openxmlformats.org/officeDocument/2006/relationships/image" Target="../media/image0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6.jpg"/><Relationship Id="rId4" Type="http://schemas.openxmlformats.org/officeDocument/2006/relationships/image" Target="../media/image0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5.png"/><Relationship Id="rId4" Type="http://schemas.openxmlformats.org/officeDocument/2006/relationships/image" Target="../media/image0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1004125" y="1305655"/>
            <a:ext cx="7136700" cy="1544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Work, Exchange, and Technology </a:t>
            </a:r>
          </a:p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Sam, Ashwin, David, Arya, Caitlin, Rachel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Rise of the Internet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311700" y="1266325"/>
            <a:ext cx="42669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Early versions have been around since the late sixties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Companies started using it in the eighties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Gained popularity in the Mid-nineties due to new features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Companies began to take advantage of the resources it offered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8600" y="1568223"/>
            <a:ext cx="4266900" cy="254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North American Free Trade Agreement (NAFTA)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Agreement between USA, Canada, and Mexico that opened trade barriers and encouraged foreign investment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Set a precedent for other free trade agreements (FTAs) with other nations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131" name="Shape 131"/>
          <p:cNvGraphicFramePr/>
          <p:nvPr/>
        </p:nvGraphicFramePr>
        <p:xfrm>
          <a:off x="952500" y="2566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{621908C4-83E5-48FC-950C-CC868FC7812B}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PROS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CONS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Significantly decreased service costs and ultimately put more money in the pocket of the average American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Accelerated the decline of American manufacturing (AFL-CIO estimates 700,000 jobs lost)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Crisis in the Newspaper Industry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Introduction of the internet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2005 had record high sales since the beginning of the internet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Made things appear fine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Technology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Loss of print readers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Not many digital readers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Massive loss of readers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Loss of revenue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5275" y="2777725"/>
            <a:ext cx="3008975" cy="223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4250" y="1977344"/>
            <a:ext cx="2590924" cy="215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Recessions Caused by Laissez-Faire Economics 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11700" y="18837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Recession of 1981-1982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4150" y="962800"/>
            <a:ext cx="8622000" cy="408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Worst economic downturn since Great Depression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Triggered by strict monetary policy to fight inflation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Paul Volcker targeted money supply over interest rates 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 Credit-control program (1980) gave way to recession 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Volcker told to loosen monetary control--denied request 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Target price stability to stop inflation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11% unemployment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Particularly affected manufacturing, construction, and auto industries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Good producers--30% employment, 90% unemployment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75% job loss of good-producers in manufacturing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Construction and auto industries suffered 22%-24% job loss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Economic growth followed due to ERTA 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Recession of 1990-1991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311700" y="1266325"/>
            <a:ext cx="4561200" cy="357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Had roots in crash of 1987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Large national debt created problems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Oil prices went up globally due to conflicts in the middle east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This was a factor in George H. W. Bush’s defeat in the election of 1992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4625" y="1341800"/>
            <a:ext cx="4026699" cy="27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Great Recession (2007-2010)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Housing bubble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Cutbacks in consumer spending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Job loss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Slow recovery</a:t>
            </a:r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3125" y="491900"/>
            <a:ext cx="3042474" cy="193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5350" y="2824800"/>
            <a:ext cx="2885774" cy="210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Unemployment Hits 10%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Highest unemployment in 26 years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Housing boom created millions of jobs in the mortgage, real estate, and construction industries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Mortgage crisis led to many job losses in those industries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Economy shed an average of 645,000 jobs a month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Financial Industry and GDP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After the mortgage crisis the financial industry recovered and represented 7.2% of the nation's GDP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Financial sector employed 6 million people in 2014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Led to substantial economic activity and direct/indirect job creation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Helps facilitate and finance export of U.S. manufactured goods</a:t>
            </a:r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9525" y="3077449"/>
            <a:ext cx="2336675" cy="175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7575" y="3077449"/>
            <a:ext cx="3115555" cy="175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Where do you think we’ll be tomorrow?</a:t>
            </a:r>
          </a:p>
        </p:txBody>
      </p:sp>
      <p:graphicFrame>
        <p:nvGraphicFramePr>
          <p:cNvPr id="185" name="Shape 185"/>
          <p:cNvGraphicFramePr/>
          <p:nvPr/>
        </p:nvGraphicFramePr>
        <p:xfrm>
          <a:off x="569550" y="1207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{621908C4-83E5-48FC-950C-CC868FC7812B}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+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-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Advancements in technology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Increasing national debt, increasing decline in US manufacturing, increasing dependence on foreign economies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3700" y="2659850"/>
            <a:ext cx="3201274" cy="175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37" y="2732737"/>
            <a:ext cx="3019425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TRENDS 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464700" y="1231000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 global, digital economy emerged from the twentieth century out of executive attempts to give spending power to the citizens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Presidential reshape of the economy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Transition to a digital, service-based economy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Recessions caused by laissez-faire economics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Presidential Reshape of the Economy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Reagan’s Tax Cut 1982 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129900" y="1287725"/>
            <a:ext cx="5164200" cy="365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Plan to beat inflation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Relief suffering to lower and middle class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Provided more jobs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Economic Recovery Tax Act (ERTA)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25% reduced personal income tax rates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Businesses aided by accelerated capital recovery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Special tax treatment of  troubled thrift institutions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Increased amount of retained earnings not subject to taxation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Relaxed rules of Subchapter S Corporations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Encouragement of merger activity 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9250" y="1686600"/>
            <a:ext cx="3714750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National debt triples (1981-1989)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1524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Reagan’s supply-side policies cut taxes and domestic spending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Drop in energy prices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High interest rates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US in great debt to foreign nations ($340 billion)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Billions of dollars into defense spending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$914 billion in 1980 to $2.7 trillion in 1989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Fiscal crisis became structural problem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Debt Reduction under President Clinton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1266325"/>
            <a:ext cx="4572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Largest period of sustained economic growth in history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Reduced deficit by $360 billion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Added 22 million jobs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Achieved through spending cuts, investments in the private sector, and opened foreign markets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8799" y="1869650"/>
            <a:ext cx="4173501" cy="313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Bank Bailout (2008)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What caused the Subprime mortgage crisis</a:t>
            </a:r>
          </a:p>
          <a:p>
            <a:pPr indent="-304800" lvl="1" marL="914400" rtl="0">
              <a:spcBef>
                <a:spcPts val="0"/>
              </a:spcBef>
              <a:buSzPct val="100000"/>
            </a:pPr>
            <a:r>
              <a:rPr lang="en" sz="1200"/>
              <a:t>Triggered by a decline in home prices after the collapse of the housing bubble</a:t>
            </a:r>
          </a:p>
          <a:p>
            <a:pPr indent="-304800" lvl="1" marL="914400" rtl="0">
              <a:spcBef>
                <a:spcPts val="0"/>
              </a:spcBef>
              <a:buSzPct val="100000"/>
            </a:pPr>
            <a:r>
              <a:rPr lang="en" sz="1200" u="sng"/>
              <a:t>Home buyers:</a:t>
            </a:r>
            <a:r>
              <a:rPr lang="en" sz="1200"/>
              <a:t> Took advantage of easy credit to bid up the prices of homes</a:t>
            </a:r>
          </a:p>
          <a:p>
            <a:pPr indent="-304800" lvl="1" marL="914400" rtl="0">
              <a:spcBef>
                <a:spcPts val="0"/>
              </a:spcBef>
              <a:buSzPct val="100000"/>
            </a:pPr>
            <a:r>
              <a:rPr lang="en" sz="1200" u="sng"/>
              <a:t>Mortgage Brokers:</a:t>
            </a:r>
            <a:r>
              <a:rPr lang="en" sz="1200"/>
              <a:t> Offered less-credit-worthy home buyers, adjustable rate loans with low initial payments, but high interest rates</a:t>
            </a:r>
          </a:p>
          <a:p>
            <a:pPr indent="-304800" lvl="1" marL="914400" rtl="0">
              <a:spcBef>
                <a:spcPts val="0"/>
              </a:spcBef>
              <a:buSzPct val="100000"/>
            </a:pPr>
            <a:r>
              <a:rPr lang="en" sz="1200" u="sng"/>
              <a:t>Wall Street firms:</a:t>
            </a:r>
            <a:r>
              <a:rPr lang="en" sz="1200"/>
              <a:t> Who paid little attention to the loans they bundled into mortgage backed securities</a:t>
            </a:r>
          </a:p>
          <a:p>
            <a:pPr indent="-304800" lvl="0" marL="457200" rtl="0">
              <a:spcBef>
                <a:spcPts val="0"/>
              </a:spcBef>
              <a:buSzPct val="100000"/>
            </a:pPr>
            <a:r>
              <a:rPr lang="en" sz="1200"/>
              <a:t>Outcome of the Bank Bailout</a:t>
            </a:r>
          </a:p>
          <a:p>
            <a:pPr indent="-304800" lvl="1" marL="914400" rtl="0">
              <a:spcBef>
                <a:spcPts val="0"/>
              </a:spcBef>
              <a:buSzPct val="100000"/>
            </a:pPr>
            <a:r>
              <a:rPr lang="en" sz="1200"/>
              <a:t>Bush passes Emergency Economic Stabilization Act which created the $700 billion Troubled Assets Relief Program</a:t>
            </a:r>
          </a:p>
          <a:p>
            <a:pPr indent="-304800" lvl="1" marL="914400" rtl="0">
              <a:spcBef>
                <a:spcPts val="0"/>
              </a:spcBef>
              <a:buSzPct val="100000"/>
            </a:pPr>
            <a:r>
              <a:rPr lang="en" sz="1200"/>
              <a:t>The treasury intended to buy mortgage backed securities at a discount from banks which would cause banks to start lending again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	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1700" y="36612"/>
            <a:ext cx="2032325" cy="152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Transition to a Digital, Service-Based Economy   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Apple Personal Computer Introduced (1983)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Macintosh-first personal computer to be sold without a programming language at all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Combination of Macintosh, LaserWriter, PageMaker                                  were responsible for the creation of the desktop                              publishing market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>
                <a:highlight>
                  <a:srgbClr val="FFFFFF"/>
                </a:highlight>
              </a:rPr>
              <a:t>Company lost its monopoly in the market and ability                                    to overprice products when similar products sold for                           significantly lower prices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>
                <a:highlight>
                  <a:srgbClr val="FFFFFF"/>
                </a:highlight>
              </a:rPr>
              <a:t>Later outsourced manufacturing jobs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9025" y="2262150"/>
            <a:ext cx="2095500" cy="245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